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524559-4DC2-481B-A4D2-5BD694A38F8E}">
  <a:tblStyle styleId="{4C524559-4DC2-481B-A4D2-5BD694A38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47eb373a_6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47eb373a_6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47eb373a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47eb373a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47eb373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47eb373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47eb373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47eb373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47eb373a_6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47eb373a_6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47eb373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47eb373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47eb373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47eb373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47eb373a_6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47eb373a_6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47eb373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47eb373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47eb373a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47eb373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47eb373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47eb373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47eb373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47eb373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47eb373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47eb373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47eb373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47eb373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47eb373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47eb373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962f5d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962f5d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47eb373a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47eb373a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47eb373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47eb373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47eb373a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47eb373a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47eb373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47eb373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47eb373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47eb373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47eb373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47eb373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96d880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96d880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47eb373a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47eb373a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47eb373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47eb373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47eb373a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47eb373a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19175" y="21573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0" name="Google Shape;10;p2"/>
          <p:cNvCxnSpPr>
            <a:stCxn id="11" idx="4"/>
          </p:cNvCxnSpPr>
          <p:nvPr/>
        </p:nvCxnSpPr>
        <p:spPr>
          <a:xfrm>
            <a:off x="903750" y="2672925"/>
            <a:ext cx="0" cy="24708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 color">
  <p:cSld name="BLANK_1">
    <p:bg>
      <p:bgPr>
        <a:solidFill>
          <a:srgbClr val="39C0B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1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1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1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530175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i="1" sz="2800">
                <a:solidFill>
                  <a:srgbClr val="39C0BA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i="1" sz="2800">
                <a:solidFill>
                  <a:srgbClr val="39C0BA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19" name="Google Shape;19;p4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4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08000" y="2322129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5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165475" y="1200150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1570" y="1200150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165475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692249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6219023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49" name="Google Shape;49;p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9"/>
          <p:cNvSpPr/>
          <p:nvPr/>
        </p:nvSpPr>
        <p:spPr>
          <a:xfrm>
            <a:off x="808650" y="4464638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0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11700" y="793975"/>
            <a:ext cx="85206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Appi-Gration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11700" y="1872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new way to immigrate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86400" y="3189650"/>
            <a:ext cx="47568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Presented by: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Anumolu Sandeep Prasad 				</a:t>
            </a:r>
            <a:r>
              <a:rPr b="1" lang="en" sz="1400" u="sng">
                <a:solidFill>
                  <a:srgbClr val="FFFFFF"/>
                </a:solidFill>
              </a:rPr>
              <a:t>13156974</a:t>
            </a:r>
            <a:endParaRPr b="1" sz="14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Constant Hughes - Treherne 			</a:t>
            </a:r>
            <a:r>
              <a:rPr b="1" lang="en" sz="1400" u="sng">
                <a:solidFill>
                  <a:srgbClr val="FFFFFF"/>
                </a:solidFill>
              </a:rPr>
              <a:t>13340384</a:t>
            </a:r>
            <a:endParaRPr b="1" sz="14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Udaya Bhaskar Reddy Malkannagari 		</a:t>
            </a:r>
            <a:r>
              <a:rPr b="1" lang="en" sz="1400" u="sng">
                <a:solidFill>
                  <a:srgbClr val="FFFFFF"/>
                </a:solidFill>
              </a:rPr>
              <a:t>13368171</a:t>
            </a:r>
            <a:endParaRPr b="1" sz="14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Lum Kwan Wei Brandon 				</a:t>
            </a:r>
            <a:r>
              <a:rPr b="1" lang="en" sz="1400" u="sng">
                <a:solidFill>
                  <a:srgbClr val="FFFFFF"/>
                </a:solidFill>
              </a:rPr>
              <a:t>13379339</a:t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Planning Phase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authorized access to user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Feasibility of a free account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Secure access to the user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Sprint User Story</a:t>
            </a:r>
            <a:endParaRPr/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Register an account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Account should be secure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Free Account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Acknowledgement</a:t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Account is password protected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Wrong password prompts an error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Successful registration is highlighted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475" y="1338350"/>
            <a:ext cx="4942375" cy="22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Chart: Sprint 2</a:t>
            </a:r>
            <a:endParaRPr/>
          </a:p>
        </p:txBody>
      </p:sp>
      <p:pic>
        <p:nvPicPr>
          <p:cNvPr id="141" name="Google Shape;141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75" y="1402725"/>
            <a:ext cx="4927251" cy="30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649" y="873205"/>
            <a:ext cx="2211451" cy="393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76" y="873207"/>
            <a:ext cx="2211451" cy="393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2351" y="2064575"/>
            <a:ext cx="1584174" cy="28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525" y="844800"/>
            <a:ext cx="2355825" cy="10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4294967295" type="title"/>
          </p:nvPr>
        </p:nvSpPr>
        <p:spPr>
          <a:xfrm>
            <a:off x="1132778" y="301050"/>
            <a:ext cx="32340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2 : Registration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Planning Phase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Personalise the user’s experience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Sprint User Story</a:t>
            </a:r>
            <a:endParaRPr/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Personalized access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Update on new listings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Password retrieval</a:t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Integrate user account with 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Wrong input should not authenticate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Password can accept special characters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Password is case sensitive</a:t>
            </a:r>
            <a:endParaRPr sz="12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325" y="1558675"/>
            <a:ext cx="4819023" cy="21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Chart: Sprint 3</a:t>
            </a:r>
            <a:endParaRPr/>
          </a:p>
        </p:txBody>
      </p:sp>
      <p:pic>
        <p:nvPicPr>
          <p:cNvPr id="169" name="Google Shape;169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62" y="1088075"/>
            <a:ext cx="5542526" cy="342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4294967295" type="title"/>
          </p:nvPr>
        </p:nvSpPr>
        <p:spPr>
          <a:xfrm>
            <a:off x="1132778" y="301050"/>
            <a:ext cx="32340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5" y="942282"/>
            <a:ext cx="2211451" cy="393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2" y="942282"/>
            <a:ext cx="2211451" cy="393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727" y="866082"/>
            <a:ext cx="2211451" cy="393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Planning Phase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 for the house on a map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 by areas of interest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Location tracker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73725" y="714325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Sprint User Story</a:t>
            </a:r>
            <a:endParaRPr sz="2400"/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Search using a map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Input data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Zoom in on the map</a:t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Acceptance Criteria</a:t>
            </a:r>
            <a:endParaRPr sz="2400"/>
          </a:p>
          <a:p>
            <a:pPr indent="-304800" lvl="0" marL="457200">
              <a:spcBef>
                <a:spcPts val="60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User is able to scroll around map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Use location services such as GPS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Search for their preferences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◦"/>
            </a:pPr>
            <a:r>
              <a:rPr lang="en" sz="1200"/>
              <a:t>Tick boxes to narrow down search</a:t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950" y="1051550"/>
            <a:ext cx="5202102" cy="22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Appi-Gration</a:t>
            </a:r>
            <a:endParaRPr sz="24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Tailored accommodation search application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Specifically </a:t>
            </a:r>
            <a:r>
              <a:rPr lang="en"/>
              <a:t>designed</a:t>
            </a:r>
            <a:r>
              <a:rPr lang="en"/>
              <a:t> to streamline immigration residential procedures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Chart: Sprint 4</a:t>
            </a:r>
            <a:endParaRPr/>
          </a:p>
        </p:txBody>
      </p:sp>
      <p:pic>
        <p:nvPicPr>
          <p:cNvPr id="196" name="Google Shape;196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174" y="1623563"/>
            <a:ext cx="4273650" cy="26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4294967295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202" name="Google Shape;202;p34"/>
          <p:cNvSpPr txBox="1"/>
          <p:nvPr>
            <p:ph idx="4294967295" type="title"/>
          </p:nvPr>
        </p:nvSpPr>
        <p:spPr>
          <a:xfrm>
            <a:off x="1132778" y="301050"/>
            <a:ext cx="32340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425" y="638248"/>
            <a:ext cx="2211451" cy="393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525" y="714453"/>
            <a:ext cx="2211451" cy="39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Burndown Chart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688" y="1007425"/>
            <a:ext cx="57626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 Chart</a:t>
            </a:r>
            <a:endParaRPr/>
          </a:p>
        </p:txBody>
      </p:sp>
      <p:pic>
        <p:nvPicPr>
          <p:cNvPr id="217" name="Google Shape;217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63" y="1225325"/>
            <a:ext cx="5457075" cy="34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Values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Commitment</a:t>
            </a:r>
            <a:endParaRPr/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Focus</a:t>
            </a:r>
            <a:endParaRPr/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Openness</a:t>
            </a:r>
            <a:endParaRPr/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Respect</a:t>
            </a:r>
            <a:endParaRPr/>
          </a:p>
          <a:p>
            <a:pPr indent="-419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Courage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Principles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Transparency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Inspection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Adaptation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Compatibility</a:t>
            </a:r>
            <a:r>
              <a:rPr lang="en" sz="2400"/>
              <a:t> with multiple devices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Profile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Improved Database</a:t>
            </a:r>
            <a:endParaRPr sz="2400"/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 Partnerships</a:t>
            </a:r>
            <a:endParaRPr sz="2400"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623" y="697526"/>
            <a:ext cx="2287375" cy="4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00" y="868688"/>
            <a:ext cx="6192949" cy="34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Team</a:t>
            </a:r>
            <a:endParaRPr sz="24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Scrum Master</a:t>
            </a:r>
            <a:endParaRPr u="sng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Sandeep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Product Owner</a:t>
            </a:r>
            <a:endParaRPr u="sng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Uday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Development Team</a:t>
            </a:r>
            <a:endParaRPr u="sng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Brandon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Constant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Sprint Breakdown</a:t>
            </a:r>
            <a:endParaRPr sz="24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Each Sprint in </a:t>
            </a:r>
            <a:r>
              <a:rPr lang="en" sz="2400"/>
              <a:t>structured</a:t>
            </a:r>
            <a:r>
              <a:rPr lang="en" sz="2400"/>
              <a:t> in the most </a:t>
            </a:r>
            <a:r>
              <a:rPr lang="en" sz="2400"/>
              <a:t>efficient</a:t>
            </a:r>
            <a:r>
              <a:rPr lang="en" sz="2400"/>
              <a:t> way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4 Sprints were executed to complete the entire project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Overall </a:t>
            </a:r>
            <a:r>
              <a:rPr lang="en" sz="2400"/>
              <a:t>Sprint </a:t>
            </a:r>
            <a:r>
              <a:rPr lang="en" sz="2400"/>
              <a:t>Schedule </a:t>
            </a:r>
            <a:endParaRPr sz="24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Sprint 1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December 18 - December 24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lt1"/>
                </a:solidFill>
              </a:rPr>
              <a:t>l                                                                                    1 Week Interval                                                                                   l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Sprint 2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January 1 - January 7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Sprint 3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January 8 -  January 14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Sprint 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January 15 -  January 21</a:t>
            </a:r>
            <a:endParaRPr sz="12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burndown charts work?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graphicFrame>
        <p:nvGraphicFramePr>
          <p:cNvPr id="101" name="Google Shape;101;p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{4C524559-4DC2-481B-A4D2-5BD694A38F8E}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Sprint </a:t>
                      </a:r>
                      <a:endParaRPr sz="1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Effort Points</a:t>
                      </a:r>
                      <a:endParaRPr sz="18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Sprint 1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Sprint 2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Sprint 3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Sprint 4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" name="Google Shape;102;p19"/>
          <p:cNvSpPr txBox="1"/>
          <p:nvPr/>
        </p:nvSpPr>
        <p:spPr>
          <a:xfrm>
            <a:off x="1061350" y="3942175"/>
            <a:ext cx="7130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Planning Phase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Weekly meeting schedule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Communication channels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Layout structure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Navigation flow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Sprint User Story</a:t>
            </a:r>
            <a:endParaRPr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Easy navigation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Simple layout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Continue browsing without an account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Brief info on the app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Acceptance Criteria</a:t>
            </a:r>
            <a:endParaRPr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Easily visible and functioning buttons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Layout accessible on multiple devices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‘Two-click’ functionality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075" y="1368575"/>
            <a:ext cx="4310951" cy="21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4294967295" type="title"/>
          </p:nvPr>
        </p:nvSpPr>
        <p:spPr>
          <a:xfrm>
            <a:off x="1132778" y="301050"/>
            <a:ext cx="32340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Sprint 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00" y="714440"/>
            <a:ext cx="2319899" cy="412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875" y="714450"/>
            <a:ext cx="2319891" cy="41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